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312" r:id="rId2"/>
    <p:sldId id="313" r:id="rId3"/>
    <p:sldId id="317" r:id="rId4"/>
    <p:sldId id="315" r:id="rId5"/>
    <p:sldId id="321" r:id="rId6"/>
    <p:sldId id="323" r:id="rId7"/>
    <p:sldId id="324" r:id="rId8"/>
    <p:sldId id="327" r:id="rId9"/>
    <p:sldId id="328" r:id="rId10"/>
    <p:sldId id="316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2" y="4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8490A-0F52-4F40-BC83-C0E85F9A4B7D}" type="datetimeFigureOut">
              <a:rPr lang="nb-NO" smtClean="0"/>
              <a:t>24.04.2021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8C070-827D-4873-ACD3-83537C1DFB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6197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26266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21964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18988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81517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225552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68897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49724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5422356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371156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889408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8E252B1-03CF-4720-95C4-415F491040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3C22AD5-6521-4C34-A56D-CD2DC28232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4D24217-2790-464C-8B1F-389F20826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07FAA-436F-493E-82A0-031292CF0F3B}" type="datetime1">
              <a:rPr lang="nb-NO" smtClean="0"/>
              <a:t>24.04.2021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97A64FA-04FA-4C08-AC90-A62C8B05A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Motvind Norges landsmøte 7. november 2020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8B7789B-64E9-4798-A82A-5D9BF44C0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731C-0506-4A0E-8480-9EA099A0D1E3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3517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1B7CAE9-C4B2-4E4C-A0FA-9A4DBCF70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89EE2C9-DE31-463D-9D47-C0524BF984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397B963-4429-4C36-A21D-68E8CC216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738C-7736-4D38-8D9A-2F846B9CE11E}" type="datetime1">
              <a:rPr lang="nb-NO" smtClean="0"/>
              <a:t>24.04.2021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9F2AF6C-E98B-488C-B68D-52258F20C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Motvind Norges landsmøte 7. november 2020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A4D0B34-CB97-47A1-8C41-ED9E1573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731C-0506-4A0E-8480-9EA099A0D1E3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7253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4434131B-866A-42A6-81D9-D103CD7700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AD66711-00AB-4524-A971-2E371F62D2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C4A52A4-C79E-4217-98CB-57546A35F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C3851-2004-4220-B621-3D78A60C0D35}" type="datetime1">
              <a:rPr lang="nb-NO" smtClean="0"/>
              <a:t>24.04.2021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BA96446-91CB-480C-946C-EA86A1998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Motvind Norges landsmøte 7. november 2020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77FBA82-7066-4823-B4BF-60C95E496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731C-0506-4A0E-8480-9EA099A0D1E3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65448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0123EA5-F29D-4A01-B749-191C4AFF4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4CC5D19-C3AA-4E25-B23C-2531726C5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01E6E56-1045-431D-A45E-B9EC2EA5B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C33FE-C429-40DC-9394-2168742EB8BB}" type="datetime1">
              <a:rPr lang="nb-NO" smtClean="0"/>
              <a:t>24.04.2021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2B291E3-2593-42A5-BEAE-CF961F463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Motvind Norges landsmøte 7. november 2020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55FAFAF-DE61-40F5-B10B-41215EAD1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731C-0506-4A0E-8480-9EA099A0D1E3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80228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3AC3028-8728-4174-A680-28D460617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0CDD145-561E-491E-8EE8-331FF677B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83A5942-90E9-43C4-96F4-D40B42511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6411-1E0F-412B-8465-BD14E43C6CB1}" type="datetime1">
              <a:rPr lang="nb-NO" smtClean="0"/>
              <a:t>24.04.2021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FBC1B65-4DEC-4F44-896B-7D5625580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Motvind Norges landsmøte 7. november 2020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A9D09A2-2920-4A33-81D7-31CE10DF9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731C-0506-4A0E-8480-9EA099A0D1E3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64135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49105E6-E2B3-444C-A568-F475000B1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320D7DA-D291-4213-BF4E-9BB26DB19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879B506-3E2B-4BD2-B7D0-9E39E09310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5AADED3-B98E-4E7D-BDB5-1224DC69A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723B-11E7-4EDB-A123-089F2B0ED219}" type="datetime1">
              <a:rPr lang="nb-NO" smtClean="0"/>
              <a:t>24.04.2021</a:t>
            </a:fld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D5A907E-6533-4B36-894C-8D95720F3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Motvind Norges landsmøte 7. november 2020</a:t>
            </a:r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B9BF941-7D05-43C9-B67B-8DF65FCF9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731C-0506-4A0E-8480-9EA099A0D1E3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065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465AC9A-1573-4B40-80D4-FF7B9D56B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1E0754B-7734-4C1C-A266-1C120EF88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3945845D-CA53-4E54-8C0C-6ADDBB943E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349A6C75-467A-4286-BC31-EE63CA8FE0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FF729B0B-CAB1-43A7-A7FB-5D6762A013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5B6CE01E-3EEE-4515-8A25-20CCF6E0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CD83-0D4C-4A40-9D8E-2DF8C8ACAE13}" type="datetime1">
              <a:rPr lang="nb-NO" smtClean="0"/>
              <a:t>24.04.2021</a:t>
            </a:fld>
            <a:endParaRPr lang="nb-NO" dirty="0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F2FDD84B-5870-479D-97A3-2D96C69E4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Motvind Norges landsmøte 7. november 2020</a:t>
            </a:r>
            <a:endParaRPr lang="nb-NO" dirty="0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D86D2901-5B78-4F30-8954-8D830D76C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731C-0506-4A0E-8480-9EA099A0D1E3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8334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9B52CE5-5E2F-4D76-93DA-FC4BAA406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726EAE9-D17C-4ED1-B016-8CC61CB11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C5CE5-1A82-413F-BDC7-CBAEDBC19305}" type="datetime1">
              <a:rPr lang="nb-NO" smtClean="0"/>
              <a:t>24.04.2021</a:t>
            </a:fld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B5DDD20-08E8-42DA-917E-695CBBCB4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Motvind Norges landsmøte 7. november 2020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1B154A1-750D-4F0F-9405-D72915011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731C-0506-4A0E-8480-9EA099A0D1E3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12719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23EC7482-37AC-4323-AC09-D3E5B3617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F6720-BCD6-4922-AC32-3DF1B4CB38C2}" type="datetime1">
              <a:rPr lang="nb-NO" smtClean="0"/>
              <a:t>24.04.2021</a:t>
            </a:fld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CC9B6EF5-2FAF-41CD-B0C1-678E38EC6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Motvind Norges landsmøte 7. november 2020</a:t>
            </a:r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5104F4A1-F5EA-4CF9-95B7-C11E0A71F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731C-0506-4A0E-8480-9EA099A0D1E3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847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F25D92-B766-4A00-945E-0417A1736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4450C30-2C92-4F20-ACF3-29F820EF6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215B7F9-008B-4BC6-8259-A1ACAE0999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31CEC27-5BD0-47B3-9203-77F8DA25E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73CCA-3219-424F-A9A9-B3E3E1D06CD8}" type="datetime1">
              <a:rPr lang="nb-NO" smtClean="0"/>
              <a:t>24.04.2021</a:t>
            </a:fld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EDC1CA8-FE38-4A1E-95FB-918A8D4A8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Motvind Norges landsmøte 7. november 2020</a:t>
            </a:r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F0B0B00-7858-4444-B4B8-165FF7AEE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731C-0506-4A0E-8480-9EA099A0D1E3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17474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6B93CD2-96FE-42CA-9964-CE4AD8A58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385DB9E7-9983-473B-BDDD-BAE871B92D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CB5D801-A3A9-4F92-BB15-C5FD2C05A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EDA69DD-A6B5-4753-8F75-0BD49E204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D547-908C-4926-991F-C229E69B3A2E}" type="datetime1">
              <a:rPr lang="nb-NO" smtClean="0"/>
              <a:t>24.04.2021</a:t>
            </a:fld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58D7F17-47FC-4DF3-9FF1-3A70254BD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Motvind Norges landsmøte 7. november 2020</a:t>
            </a:r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74E1275-29C6-4AC1-A457-19FBD16DB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731C-0506-4A0E-8480-9EA099A0D1E3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56347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4E25464E-5AF5-4496-9B5A-D27CE2DA4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B936BFA-94F6-4C20-A210-2BE56BCF5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B6D3641-BCAA-468B-9AAD-D7F20EBF52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DB8A5-EFD4-4F7E-BC6D-A653583F631A}" type="datetime1">
              <a:rPr lang="nb-NO" smtClean="0"/>
              <a:t>24.04.2021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52843E8-24D0-458A-87A3-9948B41030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/>
              <a:t>Motvind Norges landsmøte 7. november 2020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668641D-8ADE-4375-AE58-CC2FCB0842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1731C-0506-4A0E-8480-9EA099A0D1E3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76530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967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no-NO" sz="4400" dirty="0"/>
              <a:t>Landsmøte 202</a:t>
            </a:r>
            <a:r>
              <a:rPr lang="nb-NO" sz="4400" dirty="0"/>
              <a:t>1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endParaRPr dirty="0"/>
          </a:p>
        </p:txBody>
      </p:sp>
      <p:pic>
        <p:nvPicPr>
          <p:cNvPr id="90" name="Google Shape;90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96156" y="983306"/>
            <a:ext cx="3599688" cy="3599688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dirty="0"/>
              <a:t>24.04.2021</a:t>
            </a:r>
            <a:endParaRPr dirty="0"/>
          </a:p>
        </p:txBody>
      </p:sp>
      <p:sp>
        <p:nvSpPr>
          <p:cNvPr id="92" name="Google Shape;9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dirty="0"/>
              <a:t>Motvind Norge Landsmøte 202</a:t>
            </a:r>
            <a:r>
              <a:rPr lang="nb-NO" dirty="0"/>
              <a:t>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24710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81266" y="414266"/>
            <a:ext cx="6029467" cy="6029467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1598428" y="5833354"/>
            <a:ext cx="9144000" cy="595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no-NO"/>
              <a:t>Landsmøte Motvind Norge 2021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pic>
        <p:nvPicPr>
          <p:cNvPr id="91" name="Google Shape;9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85763" y="535549"/>
            <a:ext cx="1386277" cy="13862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2577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55694" y="299871"/>
            <a:ext cx="6029467" cy="6029467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1598428" y="5833354"/>
            <a:ext cx="9144000" cy="595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no-NO"/>
              <a:t>Landsmøte Motvind Norge 2021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pic>
        <p:nvPicPr>
          <p:cNvPr id="91" name="Google Shape;9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85763" y="535549"/>
            <a:ext cx="1386277" cy="138627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tel 1">
            <a:extLst>
              <a:ext uri="{FF2B5EF4-FFF2-40B4-BE49-F238E27FC236}">
                <a16:creationId xmlns:a16="http://schemas.microsoft.com/office/drawing/2014/main" id="{C7DDD2D8-7BEA-455F-988A-E7D17CEC22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617371"/>
            <a:ext cx="9144000" cy="2697234"/>
          </a:xfrm>
        </p:spPr>
        <p:txBody>
          <a:bodyPr>
            <a:normAutofit fontScale="90000"/>
          </a:bodyPr>
          <a:lstStyle/>
          <a:p>
            <a:r>
              <a:rPr lang="nb-NO" sz="4400" dirty="0" smtClean="0"/>
              <a:t>Sak 10.1</a:t>
            </a:r>
            <a:br>
              <a:rPr lang="nb-NO" sz="4400" dirty="0" smtClean="0"/>
            </a:br>
            <a:r>
              <a:rPr lang="nb-NO" sz="4400" dirty="0" smtClean="0"/>
              <a:t>Revisjon av vedtektene</a:t>
            </a:r>
            <a:br>
              <a:rPr lang="nb-NO" sz="4400" dirty="0" smtClean="0"/>
            </a:br>
            <a:r>
              <a:rPr lang="nb-NO" sz="4400" dirty="0">
                <a:cs typeface="Arial" panose="020B0604020202020204" pitchFamily="34" charset="0"/>
              </a:rPr>
              <a:t/>
            </a:r>
            <a:br>
              <a:rPr lang="nb-NO" sz="4400" dirty="0">
                <a:cs typeface="Arial" panose="020B0604020202020204" pitchFamily="34" charset="0"/>
              </a:rPr>
            </a:br>
            <a:r>
              <a:rPr lang="nb-NO" sz="4400" b="1" dirty="0" smtClean="0">
                <a:cs typeface="Arial" panose="020B0604020202020204" pitchFamily="34" charset="0"/>
              </a:rPr>
              <a:t>Revisjonskomite for vedtekter og organisatoriske spørsmål</a:t>
            </a:r>
            <a:endParaRPr lang="nb-NO" sz="2200" b="1" dirty="0"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83984" y="3604483"/>
            <a:ext cx="4038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u="sng" dirty="0" smtClean="0">
                <a:solidFill>
                  <a:srgbClr val="0070C0"/>
                </a:solidFill>
                <a:latin typeface="+mj-lt"/>
              </a:rPr>
              <a:t>Komitemedlemmer: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 smtClean="0">
                <a:solidFill>
                  <a:srgbClr val="0070C0"/>
                </a:solidFill>
                <a:latin typeface="+mj-lt"/>
              </a:rPr>
              <a:t>John Fiskvik, styrets representant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 smtClean="0">
                <a:solidFill>
                  <a:srgbClr val="0070C0"/>
                </a:solidFill>
                <a:latin typeface="+mj-lt"/>
              </a:rPr>
              <a:t>Marit Brevik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 smtClean="0">
                <a:solidFill>
                  <a:srgbClr val="0070C0"/>
                </a:solidFill>
                <a:latin typeface="+mj-lt"/>
              </a:rPr>
              <a:t>Jan Onarheim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 smtClean="0">
                <a:solidFill>
                  <a:srgbClr val="0070C0"/>
                </a:solidFill>
                <a:latin typeface="+mj-lt"/>
              </a:rPr>
              <a:t>Jan Ole Bjørnholt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 smtClean="0">
                <a:solidFill>
                  <a:srgbClr val="0070C0"/>
                </a:solidFill>
                <a:latin typeface="+mj-lt"/>
              </a:rPr>
              <a:t>Ådne Njå, komiteleder</a:t>
            </a:r>
            <a:endParaRPr lang="nb-NO" sz="200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27922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81266" y="414266"/>
            <a:ext cx="6029467" cy="6029467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1598428" y="5833354"/>
            <a:ext cx="9144000" cy="595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no-NO"/>
              <a:t>Landsmøte Motvind Norge 2021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pic>
        <p:nvPicPr>
          <p:cNvPr id="91" name="Google Shape;9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85763" y="535549"/>
            <a:ext cx="1386277" cy="13862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8665" y="1390037"/>
            <a:ext cx="10711600" cy="445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028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76182" y="263844"/>
            <a:ext cx="6029467" cy="6029467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1598428" y="5833354"/>
            <a:ext cx="9144000" cy="595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no-NO" dirty="0"/>
              <a:t>Landsmøte Motvind Norge 2021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pic>
        <p:nvPicPr>
          <p:cNvPr id="91" name="Google Shape;9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85763" y="535549"/>
            <a:ext cx="1386277" cy="138627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80869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  <a:tabLst>
                <a:tab pos="15081885" algn="l"/>
              </a:tabLst>
            </a:pPr>
            <a:endParaRPr lang="nb-NO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5081885" algn="l"/>
              </a:tabLst>
            </a:pPr>
            <a:endParaRPr lang="nb-NO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683192"/>
            <a:ext cx="1003384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Kort om komiteens arbeid:</a:t>
            </a:r>
          </a:p>
          <a:p>
            <a:endParaRPr lang="nb-NO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 smtClean="0"/>
              <a:t>Avholdt ca. 20 møter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 smtClean="0"/>
              <a:t>Utført revisjonsarbeid av tidligere innkomne forslag til ELM20, (~ca 40)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 smtClean="0"/>
              <a:t>Presentert forslag på Motvind Norge’s seminar i februar -21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 smtClean="0"/>
              <a:t>Tatt imot og utført revisjonsarbeid av innkomne forslag til LM21, (~25)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 smtClean="0"/>
              <a:t>Gjennomført høring av vedtektsforslaget ute hos etablerte regionledd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 smtClean="0"/>
              <a:t>Presentert forslag for styret i Motvind Norge ved 3 styremøter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3017960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76182" y="263844"/>
            <a:ext cx="6029467" cy="6029467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1598428" y="5833354"/>
            <a:ext cx="9144000" cy="595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no-NO" dirty="0"/>
              <a:t>Landsmøte Motvind Norge 2021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pic>
        <p:nvPicPr>
          <p:cNvPr id="91" name="Google Shape;9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85763" y="535549"/>
            <a:ext cx="1386277" cy="138627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80869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  <a:tabLst>
                <a:tab pos="15081885" algn="l"/>
              </a:tabLst>
            </a:pPr>
            <a:endParaRPr lang="nb-NO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5081885" algn="l"/>
              </a:tabLst>
            </a:pPr>
            <a:endParaRPr lang="nb-NO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683192"/>
            <a:ext cx="100338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Forslaget i hovedtrekk:</a:t>
            </a:r>
          </a:p>
          <a:p>
            <a:endParaRPr lang="nb-NO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 smtClean="0"/>
              <a:t>Et helt nytt sett av vedtekter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 smtClean="0"/>
              <a:t>Mer enn en endring av enkelt paragrafer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 smtClean="0"/>
              <a:t>Det innbærer en endring av Motvind Norge’s struktur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 smtClean="0"/>
              <a:t>Organisasjonens formåls§ er uendret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 smtClean="0"/>
              <a:t>Spesifikt; Paragraf vedr. økonomi og ansettelser er styrket med ansvar, roller og myndighet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036232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76182" y="263844"/>
            <a:ext cx="6029467" cy="6029467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1598428" y="5833354"/>
            <a:ext cx="9144000" cy="595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no-NO" dirty="0"/>
              <a:t>Landsmøte Motvind Norge 2021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pic>
        <p:nvPicPr>
          <p:cNvPr id="91" name="Google Shape;9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85763" y="535549"/>
            <a:ext cx="1386277" cy="138627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80869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  <a:tabLst>
                <a:tab pos="15081885" algn="l"/>
              </a:tabLst>
            </a:pPr>
            <a:endParaRPr lang="nb-NO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5081885" algn="l"/>
              </a:tabLst>
            </a:pPr>
            <a:endParaRPr lang="nb-NO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683192"/>
            <a:ext cx="1003384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Motvind </a:t>
            </a:r>
            <a:r>
              <a:rPr lang="nb-NO" sz="2400" b="1" dirty="0" smtClean="0"/>
              <a:t>Norge - En styrket demokratisk organisasjon:</a:t>
            </a:r>
            <a:endParaRPr lang="nb-NO" sz="2400" dirty="0" smtClean="0"/>
          </a:p>
          <a:p>
            <a:endParaRPr lang="nb-NO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 smtClean="0"/>
              <a:t>Demokratiet i organisasjonen sikres gjennom etablering av                     regionlag i tillegg til lokallag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 smtClean="0"/>
              <a:t>Ikke rigide grenser for regionlag. Viktigst at hele landet er dekket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 smtClean="0"/>
              <a:t>Ledelsen i regionlagene velges på sitt årsmøte hvor lokallagene er representert med medlemmer fra sin medlemsmasse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 smtClean="0"/>
              <a:t>Nytt styrende organ under Landsmøtet: </a:t>
            </a:r>
            <a:r>
              <a:rPr lang="nb-NO" sz="2400" b="1" dirty="0" smtClean="0"/>
              <a:t>Landsstyret</a:t>
            </a:r>
            <a:r>
              <a:rPr lang="nb-NO" sz="2400" dirty="0" smtClean="0"/>
              <a:t> – der regionlagslederene sitter sammen </a:t>
            </a:r>
            <a:r>
              <a:rPr lang="nb-NO" sz="2400" dirty="0"/>
              <a:t>med </a:t>
            </a:r>
            <a:r>
              <a:rPr lang="nb-NO" sz="2400" dirty="0" smtClean="0"/>
              <a:t>Sentralstyret, som på denne </a:t>
            </a:r>
            <a:r>
              <a:rPr lang="nb-NO" sz="2400" dirty="0"/>
              <a:t>måten </a:t>
            </a:r>
            <a:r>
              <a:rPr lang="nb-NO" sz="2400" dirty="0" smtClean="0"/>
              <a:t>sikrer mulighet </a:t>
            </a:r>
            <a:r>
              <a:rPr lang="nb-NO" sz="2400" dirty="0"/>
              <a:t>for direkte påvirkning fra lokallagene via regionledelsen til Landsstyret</a:t>
            </a:r>
          </a:p>
        </p:txBody>
      </p:sp>
    </p:spTree>
    <p:extLst>
      <p:ext uri="{BB962C8B-B14F-4D97-AF65-F5344CB8AC3E}">
        <p14:creationId xmlns:p14="http://schemas.microsoft.com/office/powerpoint/2010/main" val="3159618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76182" y="263844"/>
            <a:ext cx="6029467" cy="6029467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1598428" y="5833354"/>
            <a:ext cx="9144000" cy="595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no-NO" dirty="0"/>
              <a:t>Landsmøte Motvind Norge 2021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pic>
        <p:nvPicPr>
          <p:cNvPr id="91" name="Google Shape;9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85763" y="535549"/>
            <a:ext cx="1386277" cy="138627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80869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  <a:tabLst>
                <a:tab pos="15081885" algn="l"/>
              </a:tabLst>
            </a:pPr>
            <a:endParaRPr lang="nb-NO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5081885" algn="l"/>
              </a:tabLst>
            </a:pPr>
            <a:endParaRPr lang="nb-NO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683192"/>
            <a:ext cx="1003384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Motvind </a:t>
            </a:r>
            <a:r>
              <a:rPr lang="nb-NO" sz="2400" b="1" dirty="0" smtClean="0"/>
              <a:t>Norge - En styrket demokratisk organisasjon:</a:t>
            </a:r>
            <a:endParaRPr lang="nb-NO" sz="2400" dirty="0" smtClean="0"/>
          </a:p>
          <a:p>
            <a:endParaRPr lang="nb-NO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 smtClean="0"/>
              <a:t>Forbedret slagkraft i organisasjonen, sikrer effektiv                  kommunikasjon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/>
              <a:t>Den vertikale kommunikasjonen </a:t>
            </a:r>
            <a:r>
              <a:rPr lang="nb-NO" sz="2400" dirty="0" smtClean="0"/>
              <a:t>forbedres </a:t>
            </a:r>
            <a:r>
              <a:rPr lang="nb-NO" sz="2400" dirty="0"/>
              <a:t>– begge </a:t>
            </a:r>
            <a:r>
              <a:rPr lang="nb-NO" sz="2400" dirty="0" smtClean="0"/>
              <a:t>veier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 smtClean="0"/>
              <a:t>På </a:t>
            </a:r>
            <a:r>
              <a:rPr lang="nb-NO" sz="2400" dirty="0"/>
              <a:t>denne måten får man fortløpende oversikt over hvor ressurser </a:t>
            </a:r>
            <a:r>
              <a:rPr lang="nb-NO" sz="2400" dirty="0" smtClean="0"/>
              <a:t>og  innsats </a:t>
            </a:r>
            <a:r>
              <a:rPr lang="nb-NO" sz="2400" dirty="0"/>
              <a:t>trengs i </a:t>
            </a:r>
            <a:r>
              <a:rPr lang="nb-NO" sz="2400" dirty="0" smtClean="0"/>
              <a:t>kampen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/>
              <a:t>Organisasjonen vil fortsatt være «lettbent», men ha bedret evne til rask omstilling ved endringer i rammebetingelsere via regionledelsen til Landsstyret</a:t>
            </a:r>
          </a:p>
        </p:txBody>
      </p:sp>
    </p:spTree>
    <p:extLst>
      <p:ext uri="{BB962C8B-B14F-4D97-AF65-F5344CB8AC3E}">
        <p14:creationId xmlns:p14="http://schemas.microsoft.com/office/powerpoint/2010/main" val="2505628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76182" y="263844"/>
            <a:ext cx="6029467" cy="6029467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1598428" y="5833354"/>
            <a:ext cx="9144000" cy="595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no-NO" dirty="0"/>
              <a:t>Landsmøte Motvind Norge 2021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pic>
        <p:nvPicPr>
          <p:cNvPr id="91" name="Google Shape;9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85763" y="535549"/>
            <a:ext cx="1386277" cy="138627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80869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  <a:tabLst>
                <a:tab pos="15081885" algn="l"/>
              </a:tabLst>
            </a:pPr>
            <a:endParaRPr lang="nb-NO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5081885" algn="l"/>
              </a:tabLst>
            </a:pPr>
            <a:endParaRPr lang="nb-NO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683192"/>
            <a:ext cx="1003384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Hovedargumenter </a:t>
            </a:r>
            <a:r>
              <a:rPr lang="nb-NO" sz="2400" b="1" dirty="0"/>
              <a:t>for foreslått strukturendring:</a:t>
            </a:r>
            <a:endParaRPr lang="nb-NO" sz="2400" b="1" dirty="0" smtClean="0"/>
          </a:p>
          <a:p>
            <a:endParaRPr lang="nb-NO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 smtClean="0"/>
              <a:t>Den </a:t>
            </a:r>
            <a:r>
              <a:rPr lang="nb-NO" sz="2400" dirty="0"/>
              <a:t>vil skape større lokalt engasjement, medvirkning og </a:t>
            </a:r>
            <a:r>
              <a:rPr lang="nb-NO" sz="2400" dirty="0" smtClean="0"/>
              <a:t>dermed                </a:t>
            </a:r>
            <a:r>
              <a:rPr lang="nb-NO" sz="2400" dirty="0"/>
              <a:t>økt demokrati også der hvor det er medlemmer hvor man ikke </a:t>
            </a:r>
            <a:r>
              <a:rPr lang="nb-NO" sz="2400" dirty="0" smtClean="0"/>
              <a:t>har          lokal vindkraftutbygging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/>
              <a:t>Den vil medføre større synlighet på </a:t>
            </a:r>
            <a:r>
              <a:rPr lang="nb-NO" sz="2400" dirty="0" smtClean="0"/>
              <a:t>regionsnivå</a:t>
            </a:r>
            <a:r>
              <a:rPr lang="nb-NO" sz="2400" dirty="0"/>
              <a:t>. Det har større tyngde i media og overfor lokale politikere dersom man uttaler seg som </a:t>
            </a:r>
            <a:r>
              <a:rPr lang="nb-NO" sz="2400" dirty="0" smtClean="0"/>
              <a:t>regionsleder </a:t>
            </a:r>
            <a:r>
              <a:rPr lang="nb-NO" sz="2400" dirty="0"/>
              <a:t>enn som vanlig medlem i Motvind </a:t>
            </a:r>
            <a:r>
              <a:rPr lang="nb-NO" sz="2400" dirty="0" smtClean="0"/>
              <a:t>Norge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/>
              <a:t>Endringene muliggjør en rettferdig representasjon av medlemmene til Landsmøtet, med valgte </a:t>
            </a:r>
            <a:r>
              <a:rPr lang="nb-NO" sz="2400" dirty="0" smtClean="0"/>
              <a:t>delegater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/>
              <a:t>Det gir organisasjonen økt troverdighet</a:t>
            </a:r>
          </a:p>
        </p:txBody>
      </p:sp>
    </p:spTree>
    <p:extLst>
      <p:ext uri="{BB962C8B-B14F-4D97-AF65-F5344CB8AC3E}">
        <p14:creationId xmlns:p14="http://schemas.microsoft.com/office/powerpoint/2010/main" val="1410124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76182" y="263844"/>
            <a:ext cx="6029467" cy="6029467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1598428" y="5833354"/>
            <a:ext cx="9144000" cy="595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no-NO" dirty="0"/>
              <a:t>Landsmøte Motvind Norge 2021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pic>
        <p:nvPicPr>
          <p:cNvPr id="91" name="Google Shape;9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85763" y="535549"/>
            <a:ext cx="1386277" cy="138627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80869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  <a:tabLst>
                <a:tab pos="15081885" algn="l"/>
              </a:tabLst>
            </a:pPr>
            <a:endParaRPr lang="nb-NO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5081885" algn="l"/>
              </a:tabLst>
            </a:pPr>
            <a:endParaRPr lang="nb-NO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683192"/>
            <a:ext cx="1003384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Hovedargumenter </a:t>
            </a:r>
            <a:r>
              <a:rPr lang="nb-NO" sz="2400" b="1" dirty="0"/>
              <a:t>for foreslått strukturendring:</a:t>
            </a:r>
            <a:endParaRPr lang="nb-NO" sz="2400" b="1" dirty="0" smtClean="0"/>
          </a:p>
          <a:p>
            <a:endParaRPr lang="nb-NO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 smtClean="0"/>
              <a:t>Det </a:t>
            </a:r>
            <a:r>
              <a:rPr lang="nb-NO" sz="2400" dirty="0"/>
              <a:t>er grunn til å tro at kampen mot vindkraft </a:t>
            </a:r>
            <a:r>
              <a:rPr lang="nb-NO" sz="2400" dirty="0" smtClean="0"/>
              <a:t>vil stå på en stund,                              (</a:t>
            </a:r>
            <a:r>
              <a:rPr lang="nb-NO" sz="2400" dirty="0"/>
              <a:t>lenger enn til førstkommende st.t. </a:t>
            </a:r>
            <a:r>
              <a:rPr lang="nb-NO" sz="2400" dirty="0" smtClean="0"/>
              <a:t>valg og også det neste). </a:t>
            </a:r>
            <a:r>
              <a:rPr lang="nb-NO" sz="2400" dirty="0"/>
              <a:t>Til det arbeidet trengs en sterk og bred organisasjon forankret i lokale og regionale lag som er rigget for kommende valgkamp. Opplysnings og motstands - arbeidet må føres på flere </a:t>
            </a:r>
            <a:r>
              <a:rPr lang="nb-NO" sz="2400" dirty="0" smtClean="0"/>
              <a:t>nivåer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 smtClean="0"/>
              <a:t>Landsmøtet 2021 skal forhåpentligvis vedta flere sterke og viktige resolusjoner som går på å sikre vårt naturmangfold, trygge folkehelsen og gjøre Motvind Norge enda tydeligere i kampen mot vindkraft. Budskapet skal ut til myndigheter, media, politikere og folket. Til det trengs </a:t>
            </a:r>
            <a:r>
              <a:rPr lang="nb-NO" sz="2400" dirty="0" smtClean="0"/>
              <a:t>det en organisasjonsendring av </a:t>
            </a:r>
            <a:r>
              <a:rPr lang="nb-NO" sz="2400" b="1" dirty="0" smtClean="0"/>
              <a:t>Motvind Norge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506337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510</Words>
  <Application>Microsoft Office PowerPoint</Application>
  <PresentationFormat>Widescreen</PresentationFormat>
  <Paragraphs>78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Office-tema</vt:lpstr>
      <vt:lpstr>PowerPoint Presentation</vt:lpstr>
      <vt:lpstr>Sak 10.1 Revisjon av vedtektene  Revisjonskomite for vedtekter og organisatoriske spørsmål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 6.-7. Feb. 2021  Revisjonskomite for vedtekter og organisatoriske spørsmål</dc:title>
  <dc:creator>Ådne Njå</dc:creator>
  <cp:lastModifiedBy>Ådne Njå</cp:lastModifiedBy>
  <cp:revision>118</cp:revision>
  <dcterms:created xsi:type="dcterms:W3CDTF">2020-10-29T18:49:09Z</dcterms:created>
  <dcterms:modified xsi:type="dcterms:W3CDTF">2021-04-24T10:39:28Z</dcterms:modified>
</cp:coreProperties>
</file>